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710" r:id="rId4"/>
    <p:sldId id="711" r:id="rId5"/>
    <p:sldId id="712" r:id="rId6"/>
    <p:sldId id="713" r:id="rId7"/>
    <p:sldId id="700" r:id="rId8"/>
    <p:sldId id="701" r:id="rId9"/>
    <p:sldId id="714" r:id="rId10"/>
    <p:sldId id="715" r:id="rId11"/>
    <p:sldId id="716" r:id="rId12"/>
    <p:sldId id="717" r:id="rId13"/>
    <p:sldId id="70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95"/>
    <a:srgbClr val="E5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111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1A564-A4F5-4F1C-AB82-3EE6419E7F4E}" type="doc">
      <dgm:prSet loTypeId="urn:microsoft.com/office/officeart/2005/8/layout/funnel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058837C6-7072-4512-9E4B-7741A4D3BD8A}">
      <dgm:prSet phldrT="[Text]" custT="1"/>
      <dgm:spPr/>
      <dgm:t>
        <a:bodyPr/>
        <a:lstStyle/>
        <a:p>
          <a:r>
            <a:rPr lang="en-ZA" sz="1200" b="1" dirty="0"/>
            <a:t>Suboptimal Data Quality</a:t>
          </a:r>
        </a:p>
      </dgm:t>
    </dgm:pt>
    <dgm:pt modelId="{957AC4D8-2E11-42B6-8092-4536477AF9B1}" type="parTrans" cxnId="{7C8D0A21-B28A-45E1-9507-136F0C8457CE}">
      <dgm:prSet/>
      <dgm:spPr/>
      <dgm:t>
        <a:bodyPr/>
        <a:lstStyle/>
        <a:p>
          <a:endParaRPr lang="en-ZA"/>
        </a:p>
      </dgm:t>
    </dgm:pt>
    <dgm:pt modelId="{BC946D0D-470A-4867-86AA-B1DFB0CBC728}" type="sibTrans" cxnId="{7C8D0A21-B28A-45E1-9507-136F0C8457CE}">
      <dgm:prSet/>
      <dgm:spPr/>
      <dgm:t>
        <a:bodyPr/>
        <a:lstStyle/>
        <a:p>
          <a:endParaRPr lang="en-ZA"/>
        </a:p>
      </dgm:t>
    </dgm:pt>
    <dgm:pt modelId="{FE68026A-A17E-4825-9572-166DD742341D}">
      <dgm:prSet phldrT="[Text]" custT="1"/>
      <dgm:spPr/>
      <dgm:t>
        <a:bodyPr/>
        <a:lstStyle/>
        <a:p>
          <a:r>
            <a:rPr lang="en-ZA" sz="1600" b="1" dirty="0"/>
            <a:t>Overburdened Health Systems</a:t>
          </a:r>
          <a:endParaRPr lang="en-ZA" sz="1400" dirty="0"/>
        </a:p>
      </dgm:t>
    </dgm:pt>
    <dgm:pt modelId="{5E865EF1-3278-4477-B416-A4F66A50B4E4}" type="parTrans" cxnId="{EDFB4EFB-CA73-41D1-9E62-3E0099B3721E}">
      <dgm:prSet/>
      <dgm:spPr/>
      <dgm:t>
        <a:bodyPr/>
        <a:lstStyle/>
        <a:p>
          <a:endParaRPr lang="en-ZA"/>
        </a:p>
      </dgm:t>
    </dgm:pt>
    <dgm:pt modelId="{0DBDBC9E-C0D1-4451-9BD0-0B9BEF9F765F}" type="sibTrans" cxnId="{EDFB4EFB-CA73-41D1-9E62-3E0099B3721E}">
      <dgm:prSet/>
      <dgm:spPr/>
      <dgm:t>
        <a:bodyPr/>
        <a:lstStyle/>
        <a:p>
          <a:endParaRPr lang="en-ZA"/>
        </a:p>
      </dgm:t>
    </dgm:pt>
    <dgm:pt modelId="{4EA77CF7-5883-4FA3-8BBB-233B6CA92119}">
      <dgm:prSet phldrT="[Text]" custT="1"/>
      <dgm:spPr/>
      <dgm:t>
        <a:bodyPr/>
        <a:lstStyle/>
        <a:p>
          <a:r>
            <a:rPr lang="en-ZA" sz="2400" dirty="0"/>
            <a:t>Linkage to treatment Retention in care</a:t>
          </a:r>
        </a:p>
      </dgm:t>
    </dgm:pt>
    <dgm:pt modelId="{088969F4-5DB4-44F4-92AB-4435FFA82C4C}" type="parTrans" cxnId="{48731E90-89C6-4D4A-AB74-5C748A2721E7}">
      <dgm:prSet/>
      <dgm:spPr/>
      <dgm:t>
        <a:bodyPr/>
        <a:lstStyle/>
        <a:p>
          <a:endParaRPr lang="en-ZA"/>
        </a:p>
      </dgm:t>
    </dgm:pt>
    <dgm:pt modelId="{7030F514-BDEB-4363-B254-2DE6FEEAA157}" type="sibTrans" cxnId="{48731E90-89C6-4D4A-AB74-5C748A2721E7}">
      <dgm:prSet/>
      <dgm:spPr/>
      <dgm:t>
        <a:bodyPr/>
        <a:lstStyle/>
        <a:p>
          <a:endParaRPr lang="en-ZA"/>
        </a:p>
      </dgm:t>
    </dgm:pt>
    <dgm:pt modelId="{E858049E-2A18-4D49-8210-4F6D6D9AAECB}">
      <dgm:prSet phldrT="[Text]" custT="1"/>
      <dgm:spPr/>
      <dgm:t>
        <a:bodyPr/>
        <a:lstStyle/>
        <a:p>
          <a:r>
            <a:rPr lang="en-ZA" sz="1600" b="1" dirty="0"/>
            <a:t>Weak Accountability</a:t>
          </a:r>
        </a:p>
      </dgm:t>
    </dgm:pt>
    <dgm:pt modelId="{841FC42F-83B6-47D9-8A03-94F70F713C7D}" type="sibTrans" cxnId="{E89138E4-5A2E-4146-BC8D-D59F059FB49A}">
      <dgm:prSet/>
      <dgm:spPr/>
      <dgm:t>
        <a:bodyPr/>
        <a:lstStyle/>
        <a:p>
          <a:endParaRPr lang="en-ZA"/>
        </a:p>
      </dgm:t>
    </dgm:pt>
    <dgm:pt modelId="{A73CDC4F-C4C0-4D02-A53C-E6804CB8EBBD}" type="parTrans" cxnId="{E89138E4-5A2E-4146-BC8D-D59F059FB49A}">
      <dgm:prSet/>
      <dgm:spPr/>
      <dgm:t>
        <a:bodyPr/>
        <a:lstStyle/>
        <a:p>
          <a:endParaRPr lang="en-ZA"/>
        </a:p>
      </dgm:t>
    </dgm:pt>
    <dgm:pt modelId="{F8B72666-E908-490D-B293-BC349E0DDA17}" type="pres">
      <dgm:prSet presAssocID="{F631A564-A4F5-4F1C-AB82-3EE6419E7F4E}" presName="Name0" presStyleCnt="0">
        <dgm:presLayoutVars>
          <dgm:chMax val="4"/>
          <dgm:resizeHandles val="exact"/>
        </dgm:presLayoutVars>
      </dgm:prSet>
      <dgm:spPr/>
    </dgm:pt>
    <dgm:pt modelId="{C3A71AF9-6996-4F15-811E-D4745592BF6E}" type="pres">
      <dgm:prSet presAssocID="{F631A564-A4F5-4F1C-AB82-3EE6419E7F4E}" presName="ellipse" presStyleLbl="trBgShp" presStyleIdx="0" presStyleCnt="1" custLinFactNeighborX="-19315" custLinFactNeighborY="-2476"/>
      <dgm:spPr/>
    </dgm:pt>
    <dgm:pt modelId="{B0C41DB5-19A6-4687-9BD8-5E7AB7D09150}" type="pres">
      <dgm:prSet presAssocID="{F631A564-A4F5-4F1C-AB82-3EE6419E7F4E}" presName="arrow1" presStyleLbl="fgShp" presStyleIdx="0" presStyleCnt="1"/>
      <dgm:spPr/>
    </dgm:pt>
    <dgm:pt modelId="{D1A81EAE-C0B3-445D-8DFE-986A28FAE411}" type="pres">
      <dgm:prSet presAssocID="{F631A564-A4F5-4F1C-AB82-3EE6419E7F4E}" presName="rectangle" presStyleLbl="revTx" presStyleIdx="0" presStyleCnt="1" custScaleX="123134" custLinFactNeighborX="1158" custLinFactNeighborY="43973">
        <dgm:presLayoutVars>
          <dgm:bulletEnabled val="1"/>
        </dgm:presLayoutVars>
      </dgm:prSet>
      <dgm:spPr/>
    </dgm:pt>
    <dgm:pt modelId="{9C7721CD-154E-4BBD-9AD8-7FF8737A0C74}" type="pres">
      <dgm:prSet presAssocID="{FE68026A-A17E-4825-9572-166DD742341D}" presName="item1" presStyleLbl="node1" presStyleIdx="0" presStyleCnt="3" custScaleX="199135" custScaleY="95697" custLinFactNeighborX="-4884" custLinFactNeighborY="11860">
        <dgm:presLayoutVars>
          <dgm:bulletEnabled val="1"/>
        </dgm:presLayoutVars>
      </dgm:prSet>
      <dgm:spPr/>
    </dgm:pt>
    <dgm:pt modelId="{839ECFA9-3295-4F6A-BE79-462CD8E8947F}" type="pres">
      <dgm:prSet presAssocID="{E858049E-2A18-4D49-8210-4F6D6D9AAECB}" presName="item2" presStyleLbl="node1" presStyleIdx="1" presStyleCnt="3" custScaleX="190918" custScaleY="114969">
        <dgm:presLayoutVars>
          <dgm:bulletEnabled val="1"/>
        </dgm:presLayoutVars>
      </dgm:prSet>
      <dgm:spPr/>
    </dgm:pt>
    <dgm:pt modelId="{9E4ABD67-4C53-4109-839A-797FD61721C6}" type="pres">
      <dgm:prSet presAssocID="{4EA77CF7-5883-4FA3-8BBB-233B6CA92119}" presName="item3" presStyleLbl="node1" presStyleIdx="2" presStyleCnt="3" custScaleX="112870">
        <dgm:presLayoutVars>
          <dgm:bulletEnabled val="1"/>
        </dgm:presLayoutVars>
      </dgm:prSet>
      <dgm:spPr/>
    </dgm:pt>
    <dgm:pt modelId="{A61B6806-E3CD-456A-9FD3-557F15585B3C}" type="pres">
      <dgm:prSet presAssocID="{F631A564-A4F5-4F1C-AB82-3EE6419E7F4E}" presName="funnel" presStyleLbl="trAlignAcc1" presStyleIdx="0" presStyleCnt="1" custScaleX="131976" custLinFactNeighborX="440" custLinFactNeighborY="-893"/>
      <dgm:spPr/>
    </dgm:pt>
  </dgm:ptLst>
  <dgm:cxnLst>
    <dgm:cxn modelId="{7C8D0A21-B28A-45E1-9507-136F0C8457CE}" srcId="{F631A564-A4F5-4F1C-AB82-3EE6419E7F4E}" destId="{058837C6-7072-4512-9E4B-7741A4D3BD8A}" srcOrd="0" destOrd="0" parTransId="{957AC4D8-2E11-42B6-8092-4536477AF9B1}" sibTransId="{BC946D0D-470A-4867-86AA-B1DFB0CBC728}"/>
    <dgm:cxn modelId="{43B31221-8AD4-40F3-9895-843AE5A2CC8E}" type="presOf" srcId="{FE68026A-A17E-4825-9572-166DD742341D}" destId="{839ECFA9-3295-4F6A-BE79-462CD8E8947F}" srcOrd="0" destOrd="0" presId="urn:microsoft.com/office/officeart/2005/8/layout/funnel1"/>
    <dgm:cxn modelId="{EBD48B40-BB0F-49AD-B695-E7753847B0D7}" type="presOf" srcId="{F631A564-A4F5-4F1C-AB82-3EE6419E7F4E}" destId="{F8B72666-E908-490D-B293-BC349E0DDA17}" srcOrd="0" destOrd="0" presId="urn:microsoft.com/office/officeart/2005/8/layout/funnel1"/>
    <dgm:cxn modelId="{8B40D947-9B9A-4C35-93BA-DBACBF8853F6}" type="presOf" srcId="{4EA77CF7-5883-4FA3-8BBB-233B6CA92119}" destId="{D1A81EAE-C0B3-445D-8DFE-986A28FAE411}" srcOrd="0" destOrd="0" presId="urn:microsoft.com/office/officeart/2005/8/layout/funnel1"/>
    <dgm:cxn modelId="{18B6FB6C-8C39-4928-BF9D-C4073D24F693}" type="presOf" srcId="{E858049E-2A18-4D49-8210-4F6D6D9AAECB}" destId="{9C7721CD-154E-4BBD-9AD8-7FF8737A0C74}" srcOrd="0" destOrd="0" presId="urn:microsoft.com/office/officeart/2005/8/layout/funnel1"/>
    <dgm:cxn modelId="{869AF071-EC92-4E0A-94AF-8B8AC6398C1C}" type="presOf" srcId="{058837C6-7072-4512-9E4B-7741A4D3BD8A}" destId="{9E4ABD67-4C53-4109-839A-797FD61721C6}" srcOrd="0" destOrd="0" presId="urn:microsoft.com/office/officeart/2005/8/layout/funnel1"/>
    <dgm:cxn modelId="{48731E90-89C6-4D4A-AB74-5C748A2721E7}" srcId="{F631A564-A4F5-4F1C-AB82-3EE6419E7F4E}" destId="{4EA77CF7-5883-4FA3-8BBB-233B6CA92119}" srcOrd="3" destOrd="0" parTransId="{088969F4-5DB4-44F4-92AB-4435FFA82C4C}" sibTransId="{7030F514-BDEB-4363-B254-2DE6FEEAA157}"/>
    <dgm:cxn modelId="{E89138E4-5A2E-4146-BC8D-D59F059FB49A}" srcId="{F631A564-A4F5-4F1C-AB82-3EE6419E7F4E}" destId="{E858049E-2A18-4D49-8210-4F6D6D9AAECB}" srcOrd="2" destOrd="0" parTransId="{A73CDC4F-C4C0-4D02-A53C-E6804CB8EBBD}" sibTransId="{841FC42F-83B6-47D9-8A03-94F70F713C7D}"/>
    <dgm:cxn modelId="{EDFB4EFB-CA73-41D1-9E62-3E0099B3721E}" srcId="{F631A564-A4F5-4F1C-AB82-3EE6419E7F4E}" destId="{FE68026A-A17E-4825-9572-166DD742341D}" srcOrd="1" destOrd="0" parTransId="{5E865EF1-3278-4477-B416-A4F66A50B4E4}" sibTransId="{0DBDBC9E-C0D1-4451-9BD0-0B9BEF9F765F}"/>
    <dgm:cxn modelId="{0E6F7E19-7EF8-4A15-8173-028242D83A95}" type="presParOf" srcId="{F8B72666-E908-490D-B293-BC349E0DDA17}" destId="{C3A71AF9-6996-4F15-811E-D4745592BF6E}" srcOrd="0" destOrd="0" presId="urn:microsoft.com/office/officeart/2005/8/layout/funnel1"/>
    <dgm:cxn modelId="{3FB57B17-D05E-41D1-99AE-40BFA98B0803}" type="presParOf" srcId="{F8B72666-E908-490D-B293-BC349E0DDA17}" destId="{B0C41DB5-19A6-4687-9BD8-5E7AB7D09150}" srcOrd="1" destOrd="0" presId="urn:microsoft.com/office/officeart/2005/8/layout/funnel1"/>
    <dgm:cxn modelId="{42119F02-AF65-4233-8ECC-2EFFE7F9E0CB}" type="presParOf" srcId="{F8B72666-E908-490D-B293-BC349E0DDA17}" destId="{D1A81EAE-C0B3-445D-8DFE-986A28FAE411}" srcOrd="2" destOrd="0" presId="urn:microsoft.com/office/officeart/2005/8/layout/funnel1"/>
    <dgm:cxn modelId="{984E5A1D-E66E-4781-9FFF-A647BCA412E7}" type="presParOf" srcId="{F8B72666-E908-490D-B293-BC349E0DDA17}" destId="{9C7721CD-154E-4BBD-9AD8-7FF8737A0C74}" srcOrd="3" destOrd="0" presId="urn:microsoft.com/office/officeart/2005/8/layout/funnel1"/>
    <dgm:cxn modelId="{353CBFF8-A693-4F68-A8B5-28228C2762FB}" type="presParOf" srcId="{F8B72666-E908-490D-B293-BC349E0DDA17}" destId="{839ECFA9-3295-4F6A-BE79-462CD8E8947F}" srcOrd="4" destOrd="0" presId="urn:microsoft.com/office/officeart/2005/8/layout/funnel1"/>
    <dgm:cxn modelId="{88AA0134-4E3E-46F9-9781-CDEDABFD791F}" type="presParOf" srcId="{F8B72666-E908-490D-B293-BC349E0DDA17}" destId="{9E4ABD67-4C53-4109-839A-797FD61721C6}" srcOrd="5" destOrd="0" presId="urn:microsoft.com/office/officeart/2005/8/layout/funnel1"/>
    <dgm:cxn modelId="{A80A4917-5D43-4F73-BC3B-62DD2113537B}" type="presParOf" srcId="{F8B72666-E908-490D-B293-BC349E0DDA17}" destId="{A61B6806-E3CD-456A-9FD3-557F15585B3C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71AF9-6996-4F15-811E-D4745592BF6E}">
      <dsp:nvSpPr>
        <dsp:cNvPr id="0" name=""/>
        <dsp:cNvSpPr/>
      </dsp:nvSpPr>
      <dsp:spPr>
        <a:xfrm>
          <a:off x="400279" y="113890"/>
          <a:ext cx="2725373" cy="94648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41DB5-19A6-4687-9BD8-5E7AB7D09150}">
      <dsp:nvSpPr>
        <dsp:cNvPr id="0" name=""/>
        <dsp:cNvSpPr/>
      </dsp:nvSpPr>
      <dsp:spPr>
        <a:xfrm>
          <a:off x="2029510" y="2454948"/>
          <a:ext cx="528173" cy="338030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1A81EAE-C0B3-445D-8DFE-986A28FAE411}">
      <dsp:nvSpPr>
        <dsp:cNvPr id="0" name=""/>
        <dsp:cNvSpPr/>
      </dsp:nvSpPr>
      <dsp:spPr>
        <a:xfrm>
          <a:off x="762089" y="2746500"/>
          <a:ext cx="3121731" cy="63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/>
            <a:t>Linkage to treatment Retention in care</a:t>
          </a:r>
        </a:p>
      </dsp:txBody>
      <dsp:txXfrm>
        <a:off x="762089" y="2746500"/>
        <a:ext cx="3121731" cy="633807"/>
      </dsp:txXfrm>
    </dsp:sp>
    <dsp:sp modelId="{9C7721CD-154E-4BBD-9AD8-7FF8737A0C74}">
      <dsp:nvSpPr>
        <dsp:cNvPr id="0" name=""/>
        <dsp:cNvSpPr/>
      </dsp:nvSpPr>
      <dsp:spPr>
        <a:xfrm>
          <a:off x="1399861" y="1290119"/>
          <a:ext cx="1893199" cy="9098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Weak Accountability</a:t>
          </a:r>
        </a:p>
      </dsp:txBody>
      <dsp:txXfrm>
        <a:off x="1677114" y="1423356"/>
        <a:ext cx="1338693" cy="643328"/>
      </dsp:txXfrm>
    </dsp:sp>
    <dsp:sp modelId="{839ECFA9-3295-4F6A-BE79-462CD8E8947F}">
      <dsp:nvSpPr>
        <dsp:cNvPr id="0" name=""/>
        <dsp:cNvSpPr/>
      </dsp:nvSpPr>
      <dsp:spPr>
        <a:xfrm>
          <a:off x="805067" y="372509"/>
          <a:ext cx="1815079" cy="1093023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Overburdened Health Systems</a:t>
          </a:r>
          <a:endParaRPr lang="en-ZA" sz="1400" kern="1200" dirty="0"/>
        </a:p>
      </dsp:txBody>
      <dsp:txXfrm>
        <a:off x="1070879" y="532579"/>
        <a:ext cx="1283455" cy="772883"/>
      </dsp:txXfrm>
    </dsp:sp>
    <dsp:sp modelId="{9E4ABD67-4C53-4109-839A-797FD61721C6}">
      <dsp:nvSpPr>
        <dsp:cNvPr id="0" name=""/>
        <dsp:cNvSpPr/>
      </dsp:nvSpPr>
      <dsp:spPr>
        <a:xfrm>
          <a:off x="2147911" y="213804"/>
          <a:ext cx="1073068" cy="950711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kern="1200" dirty="0"/>
            <a:t>Suboptimal Data Quality</a:t>
          </a:r>
        </a:p>
      </dsp:txBody>
      <dsp:txXfrm>
        <a:off x="2305058" y="353032"/>
        <a:ext cx="758774" cy="672255"/>
      </dsp:txXfrm>
    </dsp:sp>
    <dsp:sp modelId="{A61B6806-E3CD-456A-9FD3-557F15585B3C}">
      <dsp:nvSpPr>
        <dsp:cNvPr id="0" name=""/>
        <dsp:cNvSpPr/>
      </dsp:nvSpPr>
      <dsp:spPr>
        <a:xfrm>
          <a:off x="354838" y="0"/>
          <a:ext cx="3903545" cy="23662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CE62-EB44-DB48-8FC0-D50FF1C810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30DB4-8EE6-C341-8D6D-55308C1F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30DB4-8EE6-C341-8D6D-55308C1F1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800" dirty="0"/>
              <a:t>20% PLHIV globally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800" dirty="0"/>
              <a:t>Largest ART programme in the world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/>
              <a:t>Antenatal HIV Prevalence (2017)   = 30.7%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0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South Africa has largest </a:t>
            </a:r>
          </a:p>
        </p:txBody>
      </p:sp>
    </p:spTree>
    <p:extLst>
      <p:ext uri="{BB962C8B-B14F-4D97-AF65-F5344CB8AC3E}">
        <p14:creationId xmlns:p14="http://schemas.microsoft.com/office/powerpoint/2010/main" val="297063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AEF47DC-1AA8-CD4D-93E8-5E3CE328FB4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457200" y="4706944"/>
            <a:ext cx="8229600" cy="0"/>
          </a:xfrm>
          <a:prstGeom prst="line">
            <a:avLst/>
          </a:prstGeom>
          <a:ln w="3175">
            <a:solidFill>
              <a:srgbClr val="9595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397F4-AE99-E743-ABF2-260A5D1845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62718" y="4857912"/>
            <a:ext cx="4618564" cy="94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50987" y="868200"/>
            <a:ext cx="3014027" cy="1348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" y="-1"/>
            <a:ext cx="4561050" cy="5143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A23AC-9E0C-384A-80A2-9ADF3F29FA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0343" y="4275300"/>
            <a:ext cx="3876591" cy="5810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>
                <a:latin typeface="Arial (Headings)"/>
              </a:rPr>
              <a:t>Key Challenges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24CB85-7BAA-4316-B2EB-6938A1D59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33327"/>
            <a:ext cx="1088116" cy="327787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2EE1ECB-010A-4FD2-94AC-3D2C196BF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1F172A3-30A6-49E5-976D-B2E11C2BE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0490"/>
              </p:ext>
            </p:extLst>
          </p:nvPr>
        </p:nvGraphicFramePr>
        <p:xfrm>
          <a:off x="457200" y="1066517"/>
          <a:ext cx="4587195" cy="338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E5CDC00-58C9-4CB8-BD90-2B1995916A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6634"/>
          <a:stretch/>
        </p:blipFill>
        <p:spPr>
          <a:xfrm>
            <a:off x="4908339" y="1066517"/>
            <a:ext cx="3582831" cy="2697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A4EB52-AD53-4939-A808-A51203FF7828}"/>
              </a:ext>
            </a:extLst>
          </p:cNvPr>
          <p:cNvSpPr txBox="1"/>
          <p:nvPr/>
        </p:nvSpPr>
        <p:spPr>
          <a:xfrm>
            <a:off x="4835724" y="3733080"/>
            <a:ext cx="3590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Ensuring medicine supply and management = demand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3F3AB-4519-4F3F-8B91-41E87ECF3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8194" y="4558743"/>
            <a:ext cx="101050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4" y="15276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err="1"/>
              <a:t>Siyenza</a:t>
            </a:r>
            <a:r>
              <a:rPr lang="en-ZA" sz="3100" dirty="0"/>
              <a:t>…we are doing it</a:t>
            </a:r>
            <a:br>
              <a:rPr lang="en-ZA" dirty="0"/>
            </a:br>
            <a:endParaRPr lang="en-ZA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24CB85-7BAA-4316-B2EB-6938A1D59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33327"/>
            <a:ext cx="1088116" cy="327787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2EE1ECB-010A-4FD2-94AC-3D2C196BF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D4BE1E-8716-4AE5-A466-FB7E81434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7435" r="2886" b="15217"/>
          <a:stretch/>
        </p:blipFill>
        <p:spPr>
          <a:xfrm>
            <a:off x="1740625" y="828304"/>
            <a:ext cx="6277540" cy="37438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04B004-88B1-44A5-A3D2-43ACDE3B675E}"/>
              </a:ext>
            </a:extLst>
          </p:cNvPr>
          <p:cNvSpPr/>
          <p:nvPr/>
        </p:nvSpPr>
        <p:spPr>
          <a:xfrm>
            <a:off x="6538962" y="4469006"/>
            <a:ext cx="3455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ZA" sz="825" kern="0" dirty="0">
                <a:solidFill>
                  <a:sysClr val="windowText" lastClr="000000"/>
                </a:solidFill>
              </a:rPr>
              <a:t>Source:</a:t>
            </a:r>
            <a:r>
              <a:rPr lang="en-GB" sz="825" kern="0" dirty="0">
                <a:solidFill>
                  <a:sysClr val="windowText" lastClr="000000"/>
                </a:solidFill>
              </a:rPr>
              <a:t> PEPFAR CDC - USAID  </a:t>
            </a:r>
            <a:r>
              <a:rPr lang="en-ZA" sz="825" kern="0" dirty="0">
                <a:solidFill>
                  <a:sysClr val="windowText" lastClr="000000"/>
                </a:solidFill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47EE6-2C82-49ED-BC29-88EC44132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329" y="4572125"/>
            <a:ext cx="101050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09263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>Operation </a:t>
            </a:r>
            <a:r>
              <a:rPr lang="en-ZA" dirty="0" err="1"/>
              <a:t>Phuthuma</a:t>
            </a:r>
            <a:endParaRPr lang="en-ZA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24CB85-7BAA-4316-B2EB-6938A1D59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33327"/>
            <a:ext cx="1088116" cy="327787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2EE1ECB-010A-4FD2-94AC-3D2C196BF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6B109-6E8F-4043-B01D-0A56014BA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18028"/>
          <a:stretch/>
        </p:blipFill>
        <p:spPr>
          <a:xfrm>
            <a:off x="478632" y="1524791"/>
            <a:ext cx="6441014" cy="30458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91ACFF-66E8-4411-A02F-ABD6831CF77E}"/>
              </a:ext>
            </a:extLst>
          </p:cNvPr>
          <p:cNvSpPr txBox="1">
            <a:spLocks/>
          </p:cNvSpPr>
          <p:nvPr/>
        </p:nvSpPr>
        <p:spPr>
          <a:xfrm>
            <a:off x="628650" y="770930"/>
            <a:ext cx="756731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/>
              <a:t>10-point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E3E1F-33D9-4C02-BEB4-6F066D26C299}"/>
              </a:ext>
            </a:extLst>
          </p:cNvPr>
          <p:cNvSpPr/>
          <p:nvPr/>
        </p:nvSpPr>
        <p:spPr>
          <a:xfrm>
            <a:off x="5227801" y="4488955"/>
            <a:ext cx="293785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ZA" sz="825" kern="0" dirty="0">
                <a:solidFill>
                  <a:sysClr val="windowText" lastClr="000000"/>
                </a:solidFill>
              </a:rPr>
              <a:t>Source:</a:t>
            </a:r>
            <a:r>
              <a:rPr lang="en-GB" sz="825" kern="0" dirty="0">
                <a:solidFill>
                  <a:sysClr val="windowText" lastClr="000000"/>
                </a:solidFill>
              </a:rPr>
              <a:t> National Department of Health, PEPFAR CDC-USAID </a:t>
            </a:r>
            <a:r>
              <a:rPr lang="en-ZA" sz="825" kern="0" dirty="0">
                <a:solidFill>
                  <a:sysClr val="windowText" lastClr="000000"/>
                </a:solidFill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5D2E8-53A4-4DBA-8DEE-3D7D9C9A3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911" y="4538807"/>
            <a:ext cx="1010500" cy="402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2D051-BE4F-48A6-9759-2F844D512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109" y="1496136"/>
            <a:ext cx="1885950" cy="2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Acknowledgements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D83D8-FB75-4304-BEFB-9F5BC4FBFA40}"/>
              </a:ext>
            </a:extLst>
          </p:cNvPr>
          <p:cNvSpPr txBox="1"/>
          <p:nvPr/>
        </p:nvSpPr>
        <p:spPr>
          <a:xfrm>
            <a:off x="2943225" y="3597006"/>
            <a:ext cx="3257550" cy="646331"/>
          </a:xfrm>
          <a:prstGeom prst="rect">
            <a:avLst/>
          </a:prstGeom>
          <a:solidFill>
            <a:srgbClr val="1B939B"/>
          </a:solidFill>
        </p:spPr>
        <p:txBody>
          <a:bodyPr wrap="square" rtlCol="0">
            <a:spAutoFit/>
          </a:bodyPr>
          <a:lstStyle/>
          <a:p>
            <a:r>
              <a:rPr lang="en-ZA" sz="1200" b="1" dirty="0">
                <a:solidFill>
                  <a:schemeClr val="bg1"/>
                </a:solidFill>
              </a:rPr>
              <a:t>Dr Gloria Maimela</a:t>
            </a:r>
          </a:p>
          <a:p>
            <a:r>
              <a:rPr lang="en-ZA" sz="1200" b="1" dirty="0">
                <a:solidFill>
                  <a:schemeClr val="bg1"/>
                </a:solidFill>
              </a:rPr>
              <a:t> Director: Health Programmes, Wits RHI</a:t>
            </a:r>
          </a:p>
          <a:p>
            <a:r>
              <a:rPr lang="en-ZA" sz="1200" b="1" dirty="0">
                <a:solidFill>
                  <a:schemeClr val="bg1"/>
                </a:solidFill>
              </a:rPr>
              <a:t>+27 (0) 72 528 0727 | gmaimela@wrhi.ac.za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413F1B-9101-41C9-AB35-A1A2938098DF}"/>
              </a:ext>
            </a:extLst>
          </p:cNvPr>
          <p:cNvGrpSpPr/>
          <p:nvPr/>
        </p:nvGrpSpPr>
        <p:grpSpPr>
          <a:xfrm>
            <a:off x="269921" y="4787309"/>
            <a:ext cx="8636569" cy="300424"/>
            <a:chOff x="269921" y="4787309"/>
            <a:chExt cx="8636569" cy="300424"/>
          </a:xfrm>
        </p:grpSpPr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D0B256B-EBB8-4EF7-A4A2-08ADD30EA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21" y="4828848"/>
              <a:ext cx="721497" cy="2173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F94ADA-133A-4836-9DE5-5023DB200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001" y="4804121"/>
              <a:ext cx="670033" cy="266800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67880CD2-7BB9-4585-87B6-B340514AA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486" y="4787309"/>
              <a:ext cx="614004" cy="300424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03F629E-303C-4B07-8FFA-A15309021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5" y="1777826"/>
            <a:ext cx="900713" cy="966072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4D412E7-AE73-4A03-9325-D9F2321D1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37" y="1828305"/>
            <a:ext cx="1175005" cy="865114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711E5BD3-20ED-49B6-BAE3-65FAD5F6A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25" y="1930546"/>
            <a:ext cx="2207276" cy="6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51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3985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chemeClr val="bg1"/>
                </a:solidFill>
                <a:latin typeface="Arial Narrow"/>
                <a:cs typeface="Arial Narrow"/>
              </a:rPr>
              <a:t>Fast Track Cities</a:t>
            </a:r>
            <a:br>
              <a:rPr lang="en-US" sz="2400" spc="1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2400" spc="100" dirty="0">
                <a:solidFill>
                  <a:schemeClr val="bg1"/>
                </a:solidFill>
                <a:latin typeface="Arial Narrow"/>
                <a:cs typeface="Arial Narrow"/>
              </a:rPr>
              <a:t>90-90-90 Progress Update</a:t>
            </a:r>
            <a:br>
              <a:rPr lang="en-US" sz="2400" spc="1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2400" spc="100" dirty="0">
                <a:solidFill>
                  <a:schemeClr val="bg1"/>
                </a:solidFill>
                <a:latin typeface="Arial Narrow"/>
                <a:cs typeface="Arial Narrow"/>
              </a:rPr>
              <a:t>South Africa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83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100" dirty="0">
                <a:solidFill>
                  <a:schemeClr val="bg1"/>
                </a:solidFill>
                <a:latin typeface="Arial Narrow"/>
                <a:cs typeface="Arial Narrow"/>
              </a:rPr>
              <a:t>Gloria Maimela, MBBCH, MBA </a:t>
            </a:r>
          </a:p>
          <a:p>
            <a:pPr algn="ctr"/>
            <a:r>
              <a:rPr lang="en-US" sz="1600" spc="100" dirty="0">
                <a:solidFill>
                  <a:schemeClr val="bg1"/>
                </a:solidFill>
                <a:latin typeface="Arial Narrow"/>
                <a:cs typeface="Arial Narrow"/>
              </a:rPr>
              <a:t>Wits RHI, University of the Witwatersrand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0987" y="868200"/>
            <a:ext cx="3014027" cy="1348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0343" y="4275300"/>
            <a:ext cx="3876591" cy="581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F82B1B-2805-4019-978C-AA337B9108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b="10021"/>
          <a:stretch/>
        </p:blipFill>
        <p:spPr>
          <a:xfrm>
            <a:off x="326827" y="1071875"/>
            <a:ext cx="8208169" cy="3393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7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ZA" sz="3000" dirty="0"/>
              <a:t>South Africa is home to 20% of people </a:t>
            </a:r>
            <a:br>
              <a:rPr lang="en-ZA" sz="3000" dirty="0"/>
            </a:br>
            <a:r>
              <a:rPr lang="en-ZA" sz="3000" dirty="0"/>
              <a:t>living with HIV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24CB85-7BAA-4316-B2EB-6938A1D59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33327"/>
            <a:ext cx="1088116" cy="327787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2EE1ECB-010A-4FD2-94AC-3D2C196BF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D2D59-AD1B-4437-AE63-C82F50FD36A2}"/>
              </a:ext>
            </a:extLst>
          </p:cNvPr>
          <p:cNvSpPr txBox="1"/>
          <p:nvPr/>
        </p:nvSpPr>
        <p:spPr>
          <a:xfrm>
            <a:off x="6395937" y="4455129"/>
            <a:ext cx="24933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ZA" sz="825" kern="0" dirty="0">
                <a:solidFill>
                  <a:sysClr val="windowText" lastClr="000000"/>
                </a:solidFill>
              </a:rPr>
              <a:t>Source:</a:t>
            </a:r>
            <a:r>
              <a:rPr lang="en-GB" sz="825" kern="0" dirty="0">
                <a:solidFill>
                  <a:sysClr val="windowText" lastClr="000000"/>
                </a:solidFill>
              </a:rPr>
              <a:t> </a:t>
            </a:r>
            <a:r>
              <a:rPr lang="en-GB" sz="825" dirty="0"/>
              <a:t>HSRC 2017</a:t>
            </a:r>
            <a:r>
              <a:rPr lang="en-ZA" sz="825" kern="0" dirty="0">
                <a:solidFill>
                  <a:sysClr val="windowText" lastClr="000000"/>
                </a:solidFill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D3F7A-1BC8-4FC2-B4B0-7C0FBFAE1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624" y="4570679"/>
            <a:ext cx="1010500" cy="40237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B16DDC-B630-4D34-A517-3F92596C6D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4506" r="53540" b="13554"/>
          <a:stretch/>
        </p:blipFill>
        <p:spPr>
          <a:xfrm>
            <a:off x="326827" y="425326"/>
            <a:ext cx="1194791" cy="1353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B8218-470A-49DD-87DE-EDCC9BA5843A}"/>
              </a:ext>
            </a:extLst>
          </p:cNvPr>
          <p:cNvSpPr txBox="1"/>
          <p:nvPr/>
        </p:nvSpPr>
        <p:spPr>
          <a:xfrm>
            <a:off x="2859855" y="910292"/>
            <a:ext cx="43369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HIV by age and sex, South Africa, 2017</a:t>
            </a:r>
            <a:endParaRPr lang="en-ZA" sz="1500" dirty="0"/>
          </a:p>
        </p:txBody>
      </p:sp>
    </p:spTree>
    <p:extLst>
      <p:ext uri="{BB962C8B-B14F-4D97-AF65-F5344CB8AC3E}">
        <p14:creationId xmlns:p14="http://schemas.microsoft.com/office/powerpoint/2010/main" val="232123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AE2A8EF6-32C6-424F-AB33-122DC3D60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14222"/>
          <a:stretch/>
        </p:blipFill>
        <p:spPr>
          <a:xfrm>
            <a:off x="235834" y="892527"/>
            <a:ext cx="8850501" cy="3538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C6293A-85CC-4811-A2DA-CAA3B520960B}"/>
              </a:ext>
            </a:extLst>
          </p:cNvPr>
          <p:cNvSpPr txBox="1">
            <a:spLocks/>
          </p:cNvSpPr>
          <p:nvPr/>
        </p:nvSpPr>
        <p:spPr>
          <a:xfrm>
            <a:off x="717735" y="13622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dirty="0"/>
              <a:t>South Africa: adult AIDS deaths, by year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F4DC70FC-DBF6-4579-BBB8-4A8C57057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56986"/>
            <a:ext cx="1088116" cy="327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32254-803A-4CB5-9070-469C912E4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814" y="4582402"/>
            <a:ext cx="1010500" cy="402371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76964C61-05A3-4008-9E7B-6139823F8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C5E01-9853-4802-8E5B-A2E6155D6DBA}"/>
              </a:ext>
            </a:extLst>
          </p:cNvPr>
          <p:cNvSpPr txBox="1"/>
          <p:nvPr/>
        </p:nvSpPr>
        <p:spPr>
          <a:xfrm>
            <a:off x="6193454" y="4500989"/>
            <a:ext cx="24933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ZA" sz="825" kern="0" dirty="0">
                <a:solidFill>
                  <a:sysClr val="windowText" lastClr="000000"/>
                </a:solidFill>
              </a:rPr>
              <a:t>Source:</a:t>
            </a:r>
            <a:r>
              <a:rPr lang="en-GB" sz="825" kern="0" dirty="0">
                <a:solidFill>
                  <a:sysClr val="windowText" lastClr="000000"/>
                </a:solidFill>
              </a:rPr>
              <a:t> </a:t>
            </a:r>
            <a:r>
              <a:rPr lang="en-GB" sz="825" dirty="0" err="1"/>
              <a:t>Thembisa</a:t>
            </a:r>
            <a:r>
              <a:rPr lang="en-GB" sz="825" dirty="0"/>
              <a:t> Model 4.2</a:t>
            </a:r>
            <a:r>
              <a:rPr lang="en-GB" sz="825" kern="0" dirty="0">
                <a:solidFill>
                  <a:sysClr val="windowText" lastClr="000000"/>
                </a:solidFill>
              </a:rPr>
              <a:t> </a:t>
            </a:r>
            <a:r>
              <a:rPr lang="en-ZA" sz="825" kern="0" dirty="0">
                <a:solidFill>
                  <a:sysClr val="windowText" lastClr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47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7847-B8D4-4EF9-8AC0-77F2DE5C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ZA" dirty="0"/>
            </a:br>
            <a:r>
              <a:rPr lang="en-ZA" sz="4000" dirty="0">
                <a:latin typeface="Calibri (Headings)"/>
              </a:rPr>
              <a:t>South Africa: annual new HIV infections </a:t>
            </a:r>
            <a:br>
              <a:rPr lang="en-ZA" dirty="0"/>
            </a:br>
            <a:endParaRPr lang="en-ZA" dirty="0"/>
          </a:p>
        </p:txBody>
      </p:sp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B2E33E-19B9-446F-B047-97B6A9BA81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17113" r="18820" b="12240"/>
          <a:stretch/>
        </p:blipFill>
        <p:spPr>
          <a:xfrm>
            <a:off x="219752" y="1039257"/>
            <a:ext cx="4509623" cy="292275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F0EF6D-D230-4708-B4C3-31863D0C6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7899" t="19727" b="20902"/>
          <a:stretch/>
        </p:blipFill>
        <p:spPr>
          <a:xfrm>
            <a:off x="4884497" y="1314917"/>
            <a:ext cx="3920685" cy="2513666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3632FDFD-3FAB-44C0-A402-BB36E5602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56986"/>
            <a:ext cx="1088116" cy="327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E2331-3402-4F2C-84B4-ECB209F67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758" y="4570679"/>
            <a:ext cx="1010500" cy="402371"/>
          </a:xfrm>
          <a:prstGeom prst="rect">
            <a:avLst/>
          </a:prstGeom>
        </p:spPr>
      </p:pic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CAAAF845-BCC8-4DA4-91B1-2799EC23A8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C282D9-FC30-46EC-B4E6-D17CD4377D44}"/>
              </a:ext>
            </a:extLst>
          </p:cNvPr>
          <p:cNvSpPr txBox="1"/>
          <p:nvPr/>
        </p:nvSpPr>
        <p:spPr>
          <a:xfrm>
            <a:off x="4439578" y="4493634"/>
            <a:ext cx="45720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ZA" sz="825" kern="0" dirty="0">
                <a:solidFill>
                  <a:sysClr val="windowText" lastClr="000000"/>
                </a:solidFill>
              </a:rPr>
              <a:t>Source:</a:t>
            </a:r>
            <a:r>
              <a:rPr lang="en-GB" sz="825" kern="0" dirty="0">
                <a:solidFill>
                  <a:sysClr val="windowText" lastClr="000000"/>
                </a:solidFill>
              </a:rPr>
              <a:t> </a:t>
            </a:r>
            <a:r>
              <a:rPr lang="en-GB" sz="825" dirty="0" err="1"/>
              <a:t>Thembisa</a:t>
            </a:r>
            <a:r>
              <a:rPr lang="en-GB" sz="825" dirty="0"/>
              <a:t> Model 4.2; National Antenatal HIV Prevalence Survey (2017)</a:t>
            </a:r>
            <a:r>
              <a:rPr lang="en-GB" sz="825" kern="0" dirty="0">
                <a:solidFill>
                  <a:sysClr val="windowText" lastClr="000000"/>
                </a:solidFill>
              </a:rPr>
              <a:t> </a:t>
            </a:r>
            <a:r>
              <a:rPr lang="en-ZA" sz="825" kern="0" dirty="0">
                <a:solidFill>
                  <a:sysClr val="windowText" lastClr="000000"/>
                </a:solidFill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16E38-2556-42DF-BAF5-0E4E8DBA6439}"/>
              </a:ext>
            </a:extLst>
          </p:cNvPr>
          <p:cNvSpPr/>
          <p:nvPr/>
        </p:nvSpPr>
        <p:spPr>
          <a:xfrm>
            <a:off x="386603" y="3881221"/>
            <a:ext cx="4572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HIV incidence 1.39 (95% CI 1.16 – 1.62)</a:t>
            </a:r>
            <a:endParaRPr lang="en-ZA" sz="15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638A55-7109-4D37-9432-E4302A5C7A50}"/>
              </a:ext>
            </a:extLst>
          </p:cNvPr>
          <p:cNvSpPr txBox="1">
            <a:spLocks/>
          </p:cNvSpPr>
          <p:nvPr/>
        </p:nvSpPr>
        <p:spPr>
          <a:xfrm>
            <a:off x="4692052" y="971910"/>
            <a:ext cx="368617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sz="1800" b="0" dirty="0">
                <a:solidFill>
                  <a:srgbClr val="143840"/>
                </a:solidFill>
              </a:rPr>
              <a:t>HIV Incidence in 15-29 age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3525A-E231-409E-A456-26CA62BA3757}"/>
              </a:ext>
            </a:extLst>
          </p:cNvPr>
          <p:cNvSpPr txBox="1"/>
          <p:nvPr/>
        </p:nvSpPr>
        <p:spPr>
          <a:xfrm>
            <a:off x="5131253" y="3927760"/>
            <a:ext cx="3351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350" dirty="0"/>
              <a:t>…Ongoing incidence in young women</a:t>
            </a:r>
          </a:p>
        </p:txBody>
      </p:sp>
    </p:spTree>
    <p:extLst>
      <p:ext uri="{BB962C8B-B14F-4D97-AF65-F5344CB8AC3E}">
        <p14:creationId xmlns:p14="http://schemas.microsoft.com/office/powerpoint/2010/main" val="25390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0E57A48-F8DA-4732-B9FE-2303706C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16050" r="18795" b="9818"/>
          <a:stretch/>
        </p:blipFill>
        <p:spPr>
          <a:xfrm>
            <a:off x="1124282" y="462326"/>
            <a:ext cx="6350159" cy="4171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090B197-AE5F-4C42-8835-3903C623E2DD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700" dirty="0"/>
              <a:t>South Africa: Total population 90-90-90 Cascade </a:t>
            </a:r>
          </a:p>
          <a:p>
            <a:r>
              <a:rPr lang="en-ZA" sz="1500" dirty="0"/>
              <a:t>April 2019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24CB85-7BAA-4316-B2EB-6938A1D59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33327"/>
            <a:ext cx="1088116" cy="327787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2EE1ECB-010A-4FD2-94AC-3D2C196BF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88A9B8-BAFD-4A1F-A6A4-B73BC617133C}"/>
              </a:ext>
            </a:extLst>
          </p:cNvPr>
          <p:cNvSpPr txBox="1"/>
          <p:nvPr/>
        </p:nvSpPr>
        <p:spPr>
          <a:xfrm>
            <a:off x="6019622" y="4506984"/>
            <a:ext cx="24933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ZA" sz="825" kern="0" dirty="0">
                <a:solidFill>
                  <a:sysClr val="windowText" lastClr="000000"/>
                </a:solidFill>
              </a:rPr>
              <a:t>Source:</a:t>
            </a:r>
            <a:r>
              <a:rPr lang="en-GB" sz="825" kern="0" dirty="0">
                <a:solidFill>
                  <a:sysClr val="windowText" lastClr="000000"/>
                </a:solidFill>
              </a:rPr>
              <a:t> National Department of Health, SA </a:t>
            </a:r>
            <a:r>
              <a:rPr lang="en-ZA" sz="825" kern="0" dirty="0">
                <a:solidFill>
                  <a:sysClr val="windowText" lastClr="000000"/>
                </a:solidFill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96713-6C39-4FA5-A3AF-62F515AA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601" y="4534142"/>
            <a:ext cx="101050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en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67D75E-EF35-467F-8AE0-C75938D44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t="15868" r="21717" b="13730"/>
          <a:stretch/>
        </p:blipFill>
        <p:spPr>
          <a:xfrm>
            <a:off x="1943100" y="985837"/>
            <a:ext cx="5172075" cy="3479007"/>
          </a:xfrm>
          <a:prstGeom prst="rect">
            <a:avLst/>
          </a:prstGeom>
        </p:spPr>
      </p:pic>
      <p:sp>
        <p:nvSpPr>
          <p:cNvPr id="10" name="Men">
            <a:extLst>
              <a:ext uri="{FF2B5EF4-FFF2-40B4-BE49-F238E27FC236}">
                <a16:creationId xmlns:a16="http://schemas.microsoft.com/office/drawing/2014/main" id="{8BB5230E-D2DF-4E49-9CE0-9C3F66628D27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200" dirty="0"/>
              <a:t>90-90-90 Cascade – Adult Males</a:t>
            </a:r>
            <a:br>
              <a:rPr lang="en-ZA" sz="3200" dirty="0"/>
            </a:br>
            <a:r>
              <a:rPr lang="en-ZA" sz="2000" dirty="0"/>
              <a:t>(Apr 2019 - South Africa)</a:t>
            </a:r>
            <a:endParaRPr lang="en-ZA" sz="3200" dirty="0"/>
          </a:p>
        </p:txBody>
      </p:sp>
      <p:pic>
        <p:nvPicPr>
          <p:cNvPr id="11" name="Women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ACDFED-6196-42B3-AEFE-9F4D190A3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-1191" r="19269" b="13732"/>
          <a:stretch/>
        </p:blipFill>
        <p:spPr>
          <a:xfrm>
            <a:off x="1492017" y="142875"/>
            <a:ext cx="5829300" cy="4321970"/>
          </a:xfrm>
          <a:prstGeom prst="rect">
            <a:avLst/>
          </a:prstGeom>
        </p:spPr>
      </p:pic>
      <p:sp>
        <p:nvSpPr>
          <p:cNvPr id="12" name="Men">
            <a:extLst>
              <a:ext uri="{FF2B5EF4-FFF2-40B4-BE49-F238E27FC236}">
                <a16:creationId xmlns:a16="http://schemas.microsoft.com/office/drawing/2014/main" id="{23093FCD-0799-4CF4-BA5E-FD1BA399EF78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sz="3200" b="0" dirty="0">
                <a:solidFill>
                  <a:srgbClr val="000000"/>
                </a:solidFill>
                <a:latin typeface="+mj-lt"/>
              </a:rPr>
              <a:t>90-90-90 Cascade – Adult Women</a:t>
            </a:r>
            <a:br>
              <a:rPr lang="en-ZA" sz="3200" b="0" dirty="0">
                <a:solidFill>
                  <a:srgbClr val="000000"/>
                </a:solidFill>
                <a:latin typeface="+mj-lt"/>
              </a:rPr>
            </a:br>
            <a:r>
              <a:rPr lang="en-ZA" sz="2000" b="0" dirty="0">
                <a:solidFill>
                  <a:srgbClr val="000000"/>
                </a:solidFill>
                <a:latin typeface="+mj-lt"/>
              </a:rPr>
              <a:t>(Apr 2019 - South Africa)</a:t>
            </a:r>
            <a:endParaRPr lang="en-ZA" sz="3200" b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" name="Children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AC3BF50-9784-4167-8AB4-3E97C543E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-2362" r="12844" b="12652"/>
          <a:stretch/>
        </p:blipFill>
        <p:spPr>
          <a:xfrm>
            <a:off x="1350169" y="141684"/>
            <a:ext cx="6522244" cy="4258864"/>
          </a:xfrm>
          <a:prstGeom prst="rect">
            <a:avLst/>
          </a:prstGeom>
        </p:spPr>
      </p:pic>
      <p:sp>
        <p:nvSpPr>
          <p:cNvPr id="14" name="Men">
            <a:extLst>
              <a:ext uri="{FF2B5EF4-FFF2-40B4-BE49-F238E27FC236}">
                <a16:creationId xmlns:a16="http://schemas.microsoft.com/office/drawing/2014/main" id="{01F22D6A-284A-4FB8-9E45-32750F00753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sz="3200" dirty="0">
                <a:solidFill>
                  <a:srgbClr val="000000"/>
                </a:solidFill>
                <a:latin typeface="Calibri Light (Headings)"/>
              </a:rPr>
              <a:t>90-90-90 Cascade – Children under 15</a:t>
            </a:r>
            <a:br>
              <a:rPr lang="en-ZA" sz="3200" dirty="0">
                <a:solidFill>
                  <a:srgbClr val="000000"/>
                </a:solidFill>
                <a:latin typeface="Calibri Light (Headings)"/>
              </a:rPr>
            </a:br>
            <a:r>
              <a:rPr lang="en-ZA" sz="2000" dirty="0">
                <a:solidFill>
                  <a:srgbClr val="000000"/>
                </a:solidFill>
                <a:latin typeface="Calibri Light (Headings)"/>
              </a:rPr>
              <a:t>(Apr 2019 - South Africa)</a:t>
            </a:r>
            <a:endParaRPr lang="en-ZA" sz="3200" dirty="0">
              <a:solidFill>
                <a:srgbClr val="000000"/>
              </a:solidFill>
              <a:latin typeface="Calibri Light (Headings)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06B00-D2F6-42E6-9A1D-A2B6C053FF4C}"/>
              </a:ext>
            </a:extLst>
          </p:cNvPr>
          <p:cNvSpPr txBox="1"/>
          <p:nvPr/>
        </p:nvSpPr>
        <p:spPr>
          <a:xfrm>
            <a:off x="6261957" y="4464844"/>
            <a:ext cx="24933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825" dirty="0"/>
              <a:t>Source:</a:t>
            </a:r>
            <a:r>
              <a:rPr lang="en-GB" sz="825" dirty="0"/>
              <a:t> National Department of Health, SA </a:t>
            </a:r>
            <a:r>
              <a:rPr lang="en-ZA" sz="825" dirty="0"/>
              <a:t>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C19D0-336A-45E2-9C7F-79624E84EC00}"/>
              </a:ext>
            </a:extLst>
          </p:cNvPr>
          <p:cNvGrpSpPr/>
          <p:nvPr/>
        </p:nvGrpSpPr>
        <p:grpSpPr>
          <a:xfrm>
            <a:off x="131485" y="4783496"/>
            <a:ext cx="8920021" cy="274893"/>
            <a:chOff x="131485" y="4783496"/>
            <a:chExt cx="8920021" cy="2748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F30971-A350-4B2A-BD84-3E48878B6160}"/>
                </a:ext>
              </a:extLst>
            </p:cNvPr>
            <p:cNvGrpSpPr/>
            <p:nvPr/>
          </p:nvGrpSpPr>
          <p:grpSpPr>
            <a:xfrm>
              <a:off x="131485" y="4783496"/>
              <a:ext cx="1546219" cy="274893"/>
              <a:chOff x="1056975" y="1777826"/>
              <a:chExt cx="5433959" cy="966072"/>
            </a:xfrm>
          </p:grpSpPr>
          <p:pic>
            <p:nvPicPr>
              <p:cNvPr id="26" name="Picture 2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C5A4837C-8403-4F98-8FC7-4DBD74F5F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975" y="1777826"/>
                <a:ext cx="900713" cy="966072"/>
              </a:xfrm>
              <a:prstGeom prst="rect">
                <a:avLst/>
              </a:prstGeom>
            </p:spPr>
          </p:pic>
          <p:pic>
            <p:nvPicPr>
              <p:cNvPr id="27" name="Picture 2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FB127D5-899F-4A2A-B5B3-05832F06B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5929" y="1828305"/>
                <a:ext cx="1175005" cy="865114"/>
              </a:xfrm>
              <a:prstGeom prst="rect">
                <a:avLst/>
              </a:prstGeom>
            </p:spPr>
          </p:pic>
          <p:pic>
            <p:nvPicPr>
              <p:cNvPr id="28" name="Picture 27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2C6154E1-2B08-4525-88ED-845C0B53F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206" y="1930546"/>
                <a:ext cx="2207276" cy="660632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09B87F-8E05-45DC-B045-E8DF00AEC481}"/>
                </a:ext>
              </a:extLst>
            </p:cNvPr>
            <p:cNvGrpSpPr/>
            <p:nvPr/>
          </p:nvGrpSpPr>
          <p:grpSpPr>
            <a:xfrm>
              <a:off x="7196605" y="4796097"/>
              <a:ext cx="1854901" cy="249690"/>
              <a:chOff x="6674698" y="4803784"/>
              <a:chExt cx="2231792" cy="300424"/>
            </a:xfrm>
          </p:grpSpPr>
          <p:pic>
            <p:nvPicPr>
              <p:cNvPr id="23" name="Picture 22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B8B5EB5C-E2DE-4F26-8989-EFB36AC29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4698" y="4831916"/>
                <a:ext cx="721497" cy="217346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B4B101B-FC91-4194-92A0-FAEA4ADE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1778" y="4807189"/>
                <a:ext cx="670033" cy="266800"/>
              </a:xfrm>
              <a:prstGeom prst="rect">
                <a:avLst/>
              </a:prstGeom>
            </p:spPr>
          </p:pic>
          <p:pic>
            <p:nvPicPr>
              <p:cNvPr id="25" name="Picture 24" descr="A close up of a flower&#10;&#10;Description automatically generated">
                <a:extLst>
                  <a:ext uri="{FF2B5EF4-FFF2-40B4-BE49-F238E27FC236}">
                    <a16:creationId xmlns:a16="http://schemas.microsoft.com/office/drawing/2014/main" id="{E33A4E14-2EF5-4F62-9089-A342D2B5B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2486" y="4803784"/>
                <a:ext cx="614004" cy="3004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10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id="{35588F1B-95B1-4B14-B052-8107B7EA2E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23526" r="11486" b="15776"/>
          <a:stretch/>
        </p:blipFill>
        <p:spPr>
          <a:xfrm>
            <a:off x="2128838" y="1214439"/>
            <a:ext cx="6163648" cy="31218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0EB3AB-6A67-4F22-92D3-4626D6469C5E}"/>
              </a:ext>
            </a:extLst>
          </p:cNvPr>
          <p:cNvSpPr/>
          <p:nvPr/>
        </p:nvSpPr>
        <p:spPr>
          <a:xfrm>
            <a:off x="7366329" y="4487467"/>
            <a:ext cx="148309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825" dirty="0"/>
              <a:t>Source:</a:t>
            </a:r>
            <a:r>
              <a:rPr lang="en-GB" sz="825" dirty="0"/>
              <a:t> </a:t>
            </a:r>
            <a:r>
              <a:rPr lang="en-GB" sz="825" dirty="0" err="1"/>
              <a:t>Thembisa</a:t>
            </a:r>
            <a:r>
              <a:rPr lang="en-GB" sz="825" dirty="0"/>
              <a:t> Model 4.2 </a:t>
            </a:r>
            <a:r>
              <a:rPr lang="en-ZA" sz="825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GB" sz="3600" dirty="0"/>
              <a:t>Percentage of HIV positive individuals at different levels of engagement in HIV care</a:t>
            </a:r>
            <a:endParaRPr lang="en-ZA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0C4A4B-E282-4B2D-A361-9855120729AC}"/>
              </a:ext>
            </a:extLst>
          </p:cNvPr>
          <p:cNvGrpSpPr/>
          <p:nvPr/>
        </p:nvGrpSpPr>
        <p:grpSpPr>
          <a:xfrm>
            <a:off x="131485" y="4783496"/>
            <a:ext cx="8920021" cy="274893"/>
            <a:chOff x="131485" y="4783496"/>
            <a:chExt cx="8920021" cy="2748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E50969-E0A5-4B75-AA65-AA7E0A560ADD}"/>
                </a:ext>
              </a:extLst>
            </p:cNvPr>
            <p:cNvGrpSpPr/>
            <p:nvPr/>
          </p:nvGrpSpPr>
          <p:grpSpPr>
            <a:xfrm>
              <a:off x="131485" y="4783496"/>
              <a:ext cx="1546219" cy="274893"/>
              <a:chOff x="1056975" y="1777826"/>
              <a:chExt cx="5433959" cy="966072"/>
            </a:xfrm>
          </p:grpSpPr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D53C82A-7D69-4A35-8FEC-CE8247DB1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975" y="1777826"/>
                <a:ext cx="900713" cy="966072"/>
              </a:xfrm>
              <a:prstGeom prst="rect">
                <a:avLst/>
              </a:prstGeom>
            </p:spPr>
          </p:pic>
          <p:pic>
            <p:nvPicPr>
              <p:cNvPr id="20" name="Picture 1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21E3CE0-91BA-401F-96B0-838A29AB0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5929" y="1828305"/>
                <a:ext cx="1175005" cy="865114"/>
              </a:xfrm>
              <a:prstGeom prst="rect">
                <a:avLst/>
              </a:prstGeom>
            </p:spPr>
          </p:pic>
          <p:pic>
            <p:nvPicPr>
              <p:cNvPr id="21" name="Picture 20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6A891FCF-B4A8-4392-A959-6AD6DD9BA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206" y="1930546"/>
                <a:ext cx="2207276" cy="660632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AF6413-88A3-4FD8-B773-CFED720C5E4E}"/>
                </a:ext>
              </a:extLst>
            </p:cNvPr>
            <p:cNvGrpSpPr/>
            <p:nvPr/>
          </p:nvGrpSpPr>
          <p:grpSpPr>
            <a:xfrm>
              <a:off x="7196605" y="4796097"/>
              <a:ext cx="1854901" cy="249690"/>
              <a:chOff x="6674698" y="4803784"/>
              <a:chExt cx="2231792" cy="300424"/>
            </a:xfrm>
          </p:grpSpPr>
          <p:pic>
            <p:nvPicPr>
              <p:cNvPr id="16" name="Picture 15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3C4DD9CF-0421-473A-B417-17F84DCCA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4698" y="4831916"/>
                <a:ext cx="721497" cy="21734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6423E64-5ACF-4720-AB25-6BE99B946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1778" y="4807189"/>
                <a:ext cx="670033" cy="266800"/>
              </a:xfrm>
              <a:prstGeom prst="rect">
                <a:avLst/>
              </a:prstGeom>
            </p:spPr>
          </p:pic>
          <p:pic>
            <p:nvPicPr>
              <p:cNvPr id="18" name="Picture 17" descr="A close up of a flower&#10;&#10;Description automatically generated">
                <a:extLst>
                  <a:ext uri="{FF2B5EF4-FFF2-40B4-BE49-F238E27FC236}">
                    <a16:creationId xmlns:a16="http://schemas.microsoft.com/office/drawing/2014/main" id="{72CF2653-BC61-4B36-9D6F-CDD0A2825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2486" y="4803784"/>
                <a:ext cx="614004" cy="3004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164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010C-E389-44B5-9BF0-8503A50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526"/>
            <a:ext cx="7886700" cy="994172"/>
          </a:xfrm>
        </p:spPr>
        <p:txBody>
          <a:bodyPr/>
          <a:lstStyle/>
          <a:p>
            <a:pPr algn="ctr"/>
            <a:r>
              <a:rPr lang="en-ZA" dirty="0"/>
              <a:t>Programme achievements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24CB85-7BAA-4316-B2EB-6938A1D59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4633327"/>
            <a:ext cx="1088116" cy="327787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C2EE1ECB-010A-4FD2-94AC-3D2C196BF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1" y="4570679"/>
            <a:ext cx="926002" cy="453080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FCA2E70-2232-466F-AC1F-A51DAD0483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655" y="1054698"/>
          <a:ext cx="7893844" cy="313784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708812">
                  <a:extLst>
                    <a:ext uri="{9D8B030D-6E8A-4147-A177-3AD203B41FA5}">
                      <a16:colId xmlns:a16="http://schemas.microsoft.com/office/drawing/2014/main" val="2345821603"/>
                    </a:ext>
                  </a:extLst>
                </a:gridCol>
                <a:gridCol w="4185032">
                  <a:extLst>
                    <a:ext uri="{9D8B030D-6E8A-4147-A177-3AD203B41FA5}">
                      <a16:colId xmlns:a16="http://schemas.microsoft.com/office/drawing/2014/main" val="3124041776"/>
                    </a:ext>
                  </a:extLst>
                </a:gridCol>
              </a:tblGrid>
              <a:tr h="240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 Achievements</a:t>
                      </a:r>
                      <a:endParaRPr lang="en-Z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Highlights</a:t>
                      </a:r>
                      <a:endParaRPr lang="en-ZA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1287472128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Progressive and enabling policies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HIV self screening, universal test and treat (UTT), same day ART initiation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1632948365"/>
                  </a:ext>
                </a:extLst>
              </a:tr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Political will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Minister circular calling for action and accountability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1594531884"/>
                  </a:ext>
                </a:extLst>
              </a:tr>
              <a:tr h="650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Making post exposure prophylaxis (</a:t>
                      </a:r>
                      <a:r>
                        <a:rPr lang="en-ZA" sz="1400" dirty="0" err="1">
                          <a:effectLst/>
                        </a:rPr>
                        <a:t>PrEP</a:t>
                      </a:r>
                      <a:r>
                        <a:rPr lang="en-ZA" sz="1400" dirty="0">
                          <a:effectLst/>
                        </a:rPr>
                        <a:t>) available to vulnerable populations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PrEP</a:t>
                      </a:r>
                      <a:r>
                        <a:rPr lang="en-ZA" sz="1400" dirty="0">
                          <a:effectLst/>
                        </a:rPr>
                        <a:t> available to adolescent girls and young women (AGYW), men who have sex with men (MSM) and sex workers, plans to scale to men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801731395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Scaling of voluntary medical male circumcision (VMMC)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&gt;3.9million VMMCs since 2010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2969535643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Scaling of differentiated service delivery models 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Increased number of external medicine pick-up points from 178 in April – 524 in May 2019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2022182983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Scaling of community oriented models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Training of community health workers (CHWs) to support linkage and retention in care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2140412112"/>
                  </a:ext>
                </a:extLst>
              </a:tr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Transition to Dolutegravir-based regimen</a:t>
                      </a:r>
                      <a:endParaRPr lang="en-Z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Training commenced 1</a:t>
                      </a:r>
                      <a:r>
                        <a:rPr lang="en-ZA" sz="1400" baseline="30000" dirty="0">
                          <a:effectLst/>
                        </a:rPr>
                        <a:t>st</a:t>
                      </a:r>
                      <a:r>
                        <a:rPr lang="en-ZA" sz="1400" dirty="0">
                          <a:effectLst/>
                        </a:rPr>
                        <a:t> July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/>
                </a:tc>
                <a:extLst>
                  <a:ext uri="{0D108BD9-81ED-4DB2-BD59-A6C34878D82A}">
                    <a16:rowId xmlns:a16="http://schemas.microsoft.com/office/drawing/2014/main" val="32588010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897B9B2-9E45-4835-BBEA-80AD559F943D}"/>
              </a:ext>
            </a:extLst>
          </p:cNvPr>
          <p:cNvSpPr/>
          <p:nvPr/>
        </p:nvSpPr>
        <p:spPr>
          <a:xfrm>
            <a:off x="2368537" y="4192544"/>
            <a:ext cx="516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rgbClr val="585858"/>
                </a:solidFill>
                <a:latin typeface="Open Sans"/>
              </a:rPr>
              <a:t>“UNAIDS report shows South Africa is making huge advances in the fight against the HIV/Aids epidemic” </a:t>
            </a:r>
            <a:r>
              <a:rPr lang="en-GB" sz="900" b="1" i="1" dirty="0">
                <a:solidFill>
                  <a:srgbClr val="585858"/>
                </a:solidFill>
                <a:latin typeface="Open Sans"/>
              </a:rPr>
              <a:t>eNCA media release, 17 July 2019. </a:t>
            </a:r>
            <a:endParaRPr lang="en-ZA" sz="9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43C47-7DB3-4DA9-B84A-2B0DCBBE0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380" y="4558743"/>
            <a:ext cx="101050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412</Words>
  <Application>Microsoft Office PowerPoint</Application>
  <PresentationFormat>On-screen Show (16:9)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(Headings)</vt:lpstr>
      <vt:lpstr>Arial Narrow</vt:lpstr>
      <vt:lpstr>Calibri</vt:lpstr>
      <vt:lpstr>Calibri (Headings)</vt:lpstr>
      <vt:lpstr>Calibri Light (Headings)</vt:lpstr>
      <vt:lpstr>Franklin Gothic Book</vt:lpstr>
      <vt:lpstr>Open Sans</vt:lpstr>
      <vt:lpstr>Office Theme</vt:lpstr>
      <vt:lpstr>PowerPoint Presentation</vt:lpstr>
      <vt:lpstr>PowerPoint Presentation</vt:lpstr>
      <vt:lpstr>South Africa is home to 20% of people  living with HIV</vt:lpstr>
      <vt:lpstr>PowerPoint Presentation</vt:lpstr>
      <vt:lpstr> South Africa: annual new HIV infections  </vt:lpstr>
      <vt:lpstr>PowerPoint Presentation</vt:lpstr>
      <vt:lpstr>PowerPoint Presentation</vt:lpstr>
      <vt:lpstr>Percentage of HIV positive individuals at different levels of engagement in HIV care</vt:lpstr>
      <vt:lpstr>Programme achievements</vt:lpstr>
      <vt:lpstr>Key Challenges</vt:lpstr>
      <vt:lpstr>Siyenza…we are doing it </vt:lpstr>
      <vt:lpstr>Operation Phuthuma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Dominic Vecchiollo</dc:creator>
  <cp:lastModifiedBy>Gloria Maimela</cp:lastModifiedBy>
  <cp:revision>25</cp:revision>
  <dcterms:created xsi:type="dcterms:W3CDTF">2018-07-02T00:55:52Z</dcterms:created>
  <dcterms:modified xsi:type="dcterms:W3CDTF">2019-07-21T10:52:58Z</dcterms:modified>
</cp:coreProperties>
</file>